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66" r:id="rId4"/>
    <p:sldId id="26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6" r:id="rId14"/>
    <p:sldId id="272" r:id="rId15"/>
    <p:sldId id="277" r:id="rId16"/>
    <p:sldId id="274" r:id="rId17"/>
    <p:sldId id="273" r:id="rId18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rPw6tSPNteSj3Ox98mXk/8CrS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2"/>
    <p:restoredTop sz="87624"/>
  </p:normalViewPr>
  <p:slideViewPr>
    <p:cSldViewPr snapToGrid="0" snapToObjects="1">
      <p:cViewPr varScale="1">
        <p:scale>
          <a:sx n="156" d="100"/>
          <a:sy n="156" d="100"/>
        </p:scale>
        <p:origin x="2344" y="176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226799cf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7226799cf1_0_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62" name="Google Shape;162;g7226799cf1_0_2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4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01" name="Google Shape;201;p43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64" name="Google Shape;2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1473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758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890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27" name="Google Shape;3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595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9" name="Google Shape;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580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000" dirty="0"/>
          </a:p>
        </p:txBody>
      </p:sp>
      <p:sp>
        <p:nvSpPr>
          <p:cNvPr id="271" name="Google Shape;27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92" name="Google Shape;2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6" name="Google Shape;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3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5" name="Google Shape;55;p38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3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8" name="Google Shape;68;p39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89" name="Google Shape;89;p40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4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23" name="Google Shape;123;p41:notes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400" cy="3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233916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 txBox="1"/>
          <p:nvPr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Autumn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3"/>
          <p:cNvSpPr txBox="1"/>
          <p:nvPr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3;p22">
            <a:extLst>
              <a:ext uri="{FF2B5EF4-FFF2-40B4-BE49-F238E27FC236}">
                <a16:creationId xmlns:a16="http://schemas.microsoft.com/office/drawing/2014/main" id="{5A3D0283-5A81-BAA3-59BF-BDD144DDC0CB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" name="Google Shape;14;p22">
            <a:extLst>
              <a:ext uri="{FF2B5EF4-FFF2-40B4-BE49-F238E27FC236}">
                <a16:creationId xmlns:a16="http://schemas.microsoft.com/office/drawing/2014/main" id="{99C2A0BA-D6B7-1E37-9803-BA3F756F95C3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;p22">
            <a:extLst>
              <a:ext uri="{FF2B5EF4-FFF2-40B4-BE49-F238E27FC236}">
                <a16:creationId xmlns:a16="http://schemas.microsoft.com/office/drawing/2014/main" id="{54CC5B3D-AC2D-B154-8FAF-671069827D58}"/>
              </a:ext>
            </a:extLst>
          </p:cNvPr>
          <p:cNvSpPr txBox="1"/>
          <p:nvPr userDrawn="1"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20: Course Wrap-up &amp; TA-led Activities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5;p22">
            <a:extLst>
              <a:ext uri="{FF2B5EF4-FFF2-40B4-BE49-F238E27FC236}">
                <a16:creationId xmlns:a16="http://schemas.microsoft.com/office/drawing/2014/main" id="{9B5418E5-E1B3-3765-00CF-8868C8C4F93A}"/>
              </a:ext>
            </a:extLst>
          </p:cNvPr>
          <p:cNvSpPr txBox="1"/>
          <p:nvPr userDrawn="1"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Autumn 2022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  <a:defRPr sz="2600" b="0"/>
            </a:lvl1pPr>
            <a:lvl2pPr marL="914400" lvl="1" indent="-382269" algn="l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 Symbols"/>
              <a:buChar char="▪"/>
              <a:defRPr sz="2200"/>
            </a:lvl2pPr>
            <a:lvl3pPr marL="1371600" lvl="2" indent="-368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 Symbol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13;p22">
            <a:extLst>
              <a:ext uri="{FF2B5EF4-FFF2-40B4-BE49-F238E27FC236}">
                <a16:creationId xmlns:a16="http://schemas.microsoft.com/office/drawing/2014/main" id="{94F45321-12F0-B153-C9E6-4380F03AC21F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14;p22">
            <a:extLst>
              <a:ext uri="{FF2B5EF4-FFF2-40B4-BE49-F238E27FC236}">
                <a16:creationId xmlns:a16="http://schemas.microsoft.com/office/drawing/2014/main" id="{5980E598-DC7A-9EDE-76E0-3E7088E541A7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;p22">
            <a:extLst>
              <a:ext uri="{FF2B5EF4-FFF2-40B4-BE49-F238E27FC236}">
                <a16:creationId xmlns:a16="http://schemas.microsoft.com/office/drawing/2014/main" id="{756938D9-8725-B014-2B46-D4C8D10200A7}"/>
              </a:ext>
            </a:extLst>
          </p:cNvPr>
          <p:cNvSpPr txBox="1"/>
          <p:nvPr userDrawn="1"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20: Course Wrap-up &amp; TA-led Activities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5;p22">
            <a:extLst>
              <a:ext uri="{FF2B5EF4-FFF2-40B4-BE49-F238E27FC236}">
                <a16:creationId xmlns:a16="http://schemas.microsoft.com/office/drawing/2014/main" id="{28EBE68F-BB99-F7B1-664B-362441F88A47}"/>
              </a:ext>
            </a:extLst>
          </p:cNvPr>
          <p:cNvSpPr txBox="1"/>
          <p:nvPr userDrawn="1"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Autumn 2022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w.iasystem.org/survey/26535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"/>
          <p:cNvSpPr txBox="1">
            <a:spLocks noGrp="1"/>
          </p:cNvSpPr>
          <p:nvPr>
            <p:ph type="ctrTitle"/>
          </p:nvPr>
        </p:nvSpPr>
        <p:spPr>
          <a:xfrm>
            <a:off x="685800" y="2431662"/>
            <a:ext cx="7772400" cy="17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Course Wrap-up &amp;</a:t>
            </a:r>
            <a:br>
              <a:rPr lang="en-US" b="0" dirty="0"/>
            </a:br>
            <a:r>
              <a:rPr lang="en-US" b="0" dirty="0"/>
              <a:t>TA-led Activities</a:t>
            </a:r>
            <a:endParaRPr sz="3100" dirty="0"/>
          </a:p>
        </p:txBody>
      </p:sp>
      <p:sp>
        <p:nvSpPr>
          <p:cNvPr id="34" name="Google Shape;34;p1"/>
          <p:cNvSpPr txBox="1">
            <a:spLocks noGrp="1"/>
          </p:cNvSpPr>
          <p:nvPr>
            <p:ph type="subTitle" idx="1"/>
          </p:nvPr>
        </p:nvSpPr>
        <p:spPr>
          <a:xfrm>
            <a:off x="685800" y="5229461"/>
            <a:ext cx="7772400" cy="1254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SzPts val="1440"/>
            </a:pPr>
            <a:r>
              <a:rPr lang="en-US" sz="2400" dirty="0"/>
              <a:t>CSE 390B Reflection and Victory Lap, CSE 390B Course Staff Panel, Jeopardy Game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226799cf1_0_2"/>
          <p:cNvSpPr/>
          <p:nvPr/>
        </p:nvSpPr>
        <p:spPr>
          <a:xfrm>
            <a:off x="89100" y="339975"/>
            <a:ext cx="8965800" cy="3331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7226799cf1_0_2"/>
          <p:cNvSpPr/>
          <p:nvPr/>
        </p:nvSpPr>
        <p:spPr>
          <a:xfrm>
            <a:off x="87425" y="3827275"/>
            <a:ext cx="8965800" cy="2934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7226799cf1_0_2"/>
          <p:cNvSpPr txBox="1">
            <a:spLocks noGrp="1"/>
          </p:cNvSpPr>
          <p:nvPr>
            <p:ph type="title"/>
          </p:nvPr>
        </p:nvSpPr>
        <p:spPr>
          <a:xfrm>
            <a:off x="357025" y="435675"/>
            <a:ext cx="4821600" cy="11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FFFF"/>
                </a:solidFill>
              </a:rPr>
              <a:t>Roadmap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7" name="Google Shape;167;g7226799cf1_0_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68" name="Google Shape;168;g7226799cf1_0_2"/>
          <p:cNvSpPr/>
          <p:nvPr/>
        </p:nvSpPr>
        <p:spPr>
          <a:xfrm>
            <a:off x="3722575" y="61852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7226799cf1_0_2"/>
          <p:cNvSpPr/>
          <p:nvPr/>
        </p:nvSpPr>
        <p:spPr>
          <a:xfrm>
            <a:off x="3722575" y="1560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7226799cf1_0_2"/>
          <p:cNvSpPr/>
          <p:nvPr/>
        </p:nvSpPr>
        <p:spPr>
          <a:xfrm>
            <a:off x="3722575" y="250197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7226799cf1_0_2"/>
          <p:cNvSpPr/>
          <p:nvPr/>
        </p:nvSpPr>
        <p:spPr>
          <a:xfrm>
            <a:off x="4519113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7226799cf1_0_2"/>
          <p:cNvSpPr/>
          <p:nvPr/>
        </p:nvSpPr>
        <p:spPr>
          <a:xfrm>
            <a:off x="5412800" y="2503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7226799cf1_0_2"/>
          <p:cNvSpPr/>
          <p:nvPr/>
        </p:nvSpPr>
        <p:spPr>
          <a:xfrm>
            <a:off x="4519125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7226799cf1_0_2"/>
          <p:cNvSpPr/>
          <p:nvPr/>
        </p:nvSpPr>
        <p:spPr>
          <a:xfrm>
            <a:off x="5412800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7226799cf1_0_2"/>
          <p:cNvSpPr/>
          <p:nvPr/>
        </p:nvSpPr>
        <p:spPr>
          <a:xfrm>
            <a:off x="3576925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7226799cf1_0_2"/>
          <p:cNvSpPr/>
          <p:nvPr/>
        </p:nvSpPr>
        <p:spPr>
          <a:xfrm>
            <a:off x="5316788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7226799cf1_0_2"/>
          <p:cNvSpPr/>
          <p:nvPr/>
        </p:nvSpPr>
        <p:spPr>
          <a:xfrm>
            <a:off x="4519125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7226799cf1_0_2"/>
          <p:cNvSpPr/>
          <p:nvPr/>
        </p:nvSpPr>
        <p:spPr>
          <a:xfrm>
            <a:off x="4519125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7226799cf1_0_2"/>
          <p:cNvSpPr txBox="1">
            <a:spLocks noGrp="1"/>
          </p:cNvSpPr>
          <p:nvPr>
            <p:ph type="title"/>
          </p:nvPr>
        </p:nvSpPr>
        <p:spPr>
          <a:xfrm>
            <a:off x="229220" y="2909775"/>
            <a:ext cx="2356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45818E"/>
                </a:solidFill>
              </a:rPr>
              <a:t>SOFTWARE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180" name="Google Shape;180;g7226799cf1_0_2"/>
          <p:cNvSpPr txBox="1">
            <a:spLocks noGrp="1"/>
          </p:cNvSpPr>
          <p:nvPr>
            <p:ph type="title"/>
          </p:nvPr>
        </p:nvSpPr>
        <p:spPr>
          <a:xfrm>
            <a:off x="229225" y="3827275"/>
            <a:ext cx="2499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E69138"/>
                </a:solidFill>
              </a:rPr>
              <a:t>HARDWARE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181" name="Google Shape;181;g7226799cf1_0_2"/>
          <p:cNvSpPr/>
          <p:nvPr/>
        </p:nvSpPr>
        <p:spPr>
          <a:xfrm>
            <a:off x="4297225" y="122108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7226799cf1_0_2"/>
          <p:cNvSpPr/>
          <p:nvPr/>
        </p:nvSpPr>
        <p:spPr>
          <a:xfrm>
            <a:off x="4297225" y="216543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7226799cf1_0_2"/>
          <p:cNvSpPr/>
          <p:nvPr/>
        </p:nvSpPr>
        <p:spPr>
          <a:xfrm>
            <a:off x="5093775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7226799cf1_0_2"/>
          <p:cNvSpPr/>
          <p:nvPr/>
        </p:nvSpPr>
        <p:spPr>
          <a:xfrm>
            <a:off x="470275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7226799cf1_0_2"/>
          <p:cNvSpPr/>
          <p:nvPr/>
        </p:nvSpPr>
        <p:spPr>
          <a:xfrm>
            <a:off x="556610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7226799cf1_0_2"/>
          <p:cNvSpPr/>
          <p:nvPr/>
        </p:nvSpPr>
        <p:spPr>
          <a:xfrm>
            <a:off x="55661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7226799cf1_0_2"/>
          <p:cNvSpPr/>
          <p:nvPr/>
        </p:nvSpPr>
        <p:spPr>
          <a:xfrm>
            <a:off x="4702750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g7226799cf1_0_2"/>
          <p:cNvSpPr/>
          <p:nvPr/>
        </p:nvSpPr>
        <p:spPr>
          <a:xfrm>
            <a:off x="5566100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7226799cf1_0_2"/>
          <p:cNvSpPr/>
          <p:nvPr/>
        </p:nvSpPr>
        <p:spPr>
          <a:xfrm rot="3167050">
            <a:off x="6020555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g7226799cf1_0_2"/>
          <p:cNvSpPr/>
          <p:nvPr/>
        </p:nvSpPr>
        <p:spPr>
          <a:xfrm>
            <a:off x="5093775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7226799cf1_0_2"/>
          <p:cNvSpPr/>
          <p:nvPr/>
        </p:nvSpPr>
        <p:spPr>
          <a:xfrm>
            <a:off x="6257275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7226799cf1_0_2"/>
          <p:cNvSpPr/>
          <p:nvPr/>
        </p:nvSpPr>
        <p:spPr>
          <a:xfrm>
            <a:off x="635962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7226799cf1_0_2"/>
          <p:cNvSpPr/>
          <p:nvPr/>
        </p:nvSpPr>
        <p:spPr>
          <a:xfrm>
            <a:off x="42354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g7226799cf1_0_2"/>
          <p:cNvGrpSpPr/>
          <p:nvPr/>
        </p:nvGrpSpPr>
        <p:grpSpPr>
          <a:xfrm>
            <a:off x="4991548" y="3086072"/>
            <a:ext cx="492804" cy="540166"/>
            <a:chOff x="4704173" y="3604372"/>
            <a:chExt cx="492804" cy="540166"/>
          </a:xfrm>
        </p:grpSpPr>
        <p:sp>
          <p:nvSpPr>
            <p:cNvPr id="195" name="Google Shape;195;g7226799cf1_0_2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g7226799cf1_0_2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g7226799cf1_0_2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/>
          <p:nvPr/>
        </p:nvSpPr>
        <p:spPr>
          <a:xfrm>
            <a:off x="89100" y="339975"/>
            <a:ext cx="8965800" cy="33318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43"/>
          <p:cNvSpPr/>
          <p:nvPr/>
        </p:nvSpPr>
        <p:spPr>
          <a:xfrm>
            <a:off x="87425" y="3827275"/>
            <a:ext cx="8965800" cy="29340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6" name="Google Shape;206;p43"/>
          <p:cNvSpPr/>
          <p:nvPr/>
        </p:nvSpPr>
        <p:spPr>
          <a:xfrm>
            <a:off x="3722575" y="61852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3"/>
          <p:cNvSpPr/>
          <p:nvPr/>
        </p:nvSpPr>
        <p:spPr>
          <a:xfrm>
            <a:off x="3722575" y="1560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43"/>
          <p:cNvSpPr/>
          <p:nvPr/>
        </p:nvSpPr>
        <p:spPr>
          <a:xfrm>
            <a:off x="3722575" y="2501975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43"/>
          <p:cNvSpPr/>
          <p:nvPr/>
        </p:nvSpPr>
        <p:spPr>
          <a:xfrm>
            <a:off x="4519113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43"/>
          <p:cNvSpPr/>
          <p:nvPr/>
        </p:nvSpPr>
        <p:spPr>
          <a:xfrm>
            <a:off x="5412800" y="2503250"/>
            <a:ext cx="14376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3"/>
          <p:cNvSpPr/>
          <p:nvPr/>
        </p:nvSpPr>
        <p:spPr>
          <a:xfrm>
            <a:off x="4519125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3"/>
          <p:cNvSpPr/>
          <p:nvPr/>
        </p:nvSpPr>
        <p:spPr>
          <a:xfrm>
            <a:off x="5412800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43"/>
          <p:cNvSpPr/>
          <p:nvPr/>
        </p:nvSpPr>
        <p:spPr>
          <a:xfrm>
            <a:off x="3576925" y="47575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43"/>
          <p:cNvSpPr/>
          <p:nvPr/>
        </p:nvSpPr>
        <p:spPr>
          <a:xfrm>
            <a:off x="5316788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43"/>
          <p:cNvSpPr/>
          <p:nvPr/>
        </p:nvSpPr>
        <p:spPr>
          <a:xfrm>
            <a:off x="4519125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43"/>
          <p:cNvSpPr/>
          <p:nvPr/>
        </p:nvSpPr>
        <p:spPr>
          <a:xfrm>
            <a:off x="4519125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3"/>
          <p:cNvSpPr txBox="1">
            <a:spLocks noGrp="1"/>
          </p:cNvSpPr>
          <p:nvPr>
            <p:ph type="title"/>
          </p:nvPr>
        </p:nvSpPr>
        <p:spPr>
          <a:xfrm>
            <a:off x="229220" y="2909775"/>
            <a:ext cx="2356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45818E"/>
                </a:solidFill>
              </a:rPr>
              <a:t>SOFTWARE</a:t>
            </a:r>
            <a:endParaRPr>
              <a:solidFill>
                <a:srgbClr val="45818E"/>
              </a:solidFill>
            </a:endParaRPr>
          </a:p>
        </p:txBody>
      </p:sp>
      <p:sp>
        <p:nvSpPr>
          <p:cNvPr id="218" name="Google Shape;218;p43"/>
          <p:cNvSpPr txBox="1">
            <a:spLocks noGrp="1"/>
          </p:cNvSpPr>
          <p:nvPr>
            <p:ph type="title"/>
          </p:nvPr>
        </p:nvSpPr>
        <p:spPr>
          <a:xfrm>
            <a:off x="229225" y="3827275"/>
            <a:ext cx="2499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E69138"/>
                </a:solidFill>
              </a:rPr>
              <a:t>HARDWARE</a:t>
            </a:r>
            <a:endParaRPr>
              <a:solidFill>
                <a:srgbClr val="E69138"/>
              </a:solidFill>
            </a:endParaRPr>
          </a:p>
        </p:txBody>
      </p:sp>
      <p:sp>
        <p:nvSpPr>
          <p:cNvPr id="219" name="Google Shape;219;p43"/>
          <p:cNvSpPr/>
          <p:nvPr/>
        </p:nvSpPr>
        <p:spPr>
          <a:xfrm>
            <a:off x="4297225" y="122108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3"/>
          <p:cNvSpPr/>
          <p:nvPr/>
        </p:nvSpPr>
        <p:spPr>
          <a:xfrm>
            <a:off x="4297225" y="2165438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3"/>
          <p:cNvSpPr/>
          <p:nvPr/>
        </p:nvSpPr>
        <p:spPr>
          <a:xfrm>
            <a:off x="5093775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43"/>
          <p:cNvSpPr/>
          <p:nvPr/>
        </p:nvSpPr>
        <p:spPr>
          <a:xfrm>
            <a:off x="470275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43"/>
          <p:cNvSpPr/>
          <p:nvPr/>
        </p:nvSpPr>
        <p:spPr>
          <a:xfrm>
            <a:off x="5566100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43"/>
          <p:cNvSpPr/>
          <p:nvPr/>
        </p:nvSpPr>
        <p:spPr>
          <a:xfrm>
            <a:off x="55661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43"/>
          <p:cNvSpPr/>
          <p:nvPr/>
        </p:nvSpPr>
        <p:spPr>
          <a:xfrm>
            <a:off x="4702750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43"/>
          <p:cNvSpPr/>
          <p:nvPr/>
        </p:nvSpPr>
        <p:spPr>
          <a:xfrm>
            <a:off x="5566100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3"/>
          <p:cNvSpPr/>
          <p:nvPr/>
        </p:nvSpPr>
        <p:spPr>
          <a:xfrm rot="3167050">
            <a:off x="6020555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43"/>
          <p:cNvSpPr/>
          <p:nvPr/>
        </p:nvSpPr>
        <p:spPr>
          <a:xfrm>
            <a:off x="5093775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3"/>
          <p:cNvSpPr/>
          <p:nvPr/>
        </p:nvSpPr>
        <p:spPr>
          <a:xfrm>
            <a:off x="6257275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3"/>
          <p:cNvSpPr/>
          <p:nvPr/>
        </p:nvSpPr>
        <p:spPr>
          <a:xfrm>
            <a:off x="635962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3"/>
          <p:cNvSpPr/>
          <p:nvPr/>
        </p:nvSpPr>
        <p:spPr>
          <a:xfrm>
            <a:off x="42354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2" name="Google Shape;232;p43"/>
          <p:cNvGrpSpPr/>
          <p:nvPr/>
        </p:nvGrpSpPr>
        <p:grpSpPr>
          <a:xfrm>
            <a:off x="4991548" y="3086072"/>
            <a:ext cx="492804" cy="540166"/>
            <a:chOff x="4704173" y="3604372"/>
            <a:chExt cx="492804" cy="540166"/>
          </a:xfrm>
        </p:grpSpPr>
        <p:sp>
          <p:nvSpPr>
            <p:cNvPr id="233" name="Google Shape;233;p43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3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3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43"/>
          <p:cNvSpPr/>
          <p:nvPr/>
        </p:nvSpPr>
        <p:spPr>
          <a:xfrm>
            <a:off x="5851200" y="410325"/>
            <a:ext cx="2942700" cy="1000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331: Software Design</a:t>
            </a:r>
            <a:b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332: Data Structures</a:t>
            </a:r>
            <a:b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421: Algorithms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446: ML                … &amp; many more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3"/>
          <p:cNvSpPr/>
          <p:nvPr/>
        </p:nvSpPr>
        <p:spPr>
          <a:xfrm>
            <a:off x="1369800" y="1940925"/>
            <a:ext cx="1437600" cy="408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401: Compilers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3"/>
          <p:cNvSpPr/>
          <p:nvPr/>
        </p:nvSpPr>
        <p:spPr>
          <a:xfrm>
            <a:off x="6866425" y="3068650"/>
            <a:ext cx="2134800" cy="8466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451: Operating Systems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452: Distributed Systems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461: Networks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43"/>
          <p:cNvSpPr/>
          <p:nvPr/>
        </p:nvSpPr>
        <p:spPr>
          <a:xfrm>
            <a:off x="1702200" y="3543013"/>
            <a:ext cx="1386000" cy="496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351: HW/SW Interface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3"/>
          <p:cNvSpPr/>
          <p:nvPr/>
        </p:nvSpPr>
        <p:spPr>
          <a:xfrm>
            <a:off x="7266400" y="1896675"/>
            <a:ext cx="1386000" cy="496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333: Systems Programming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3"/>
          <p:cNvSpPr/>
          <p:nvPr/>
        </p:nvSpPr>
        <p:spPr>
          <a:xfrm>
            <a:off x="6306550" y="5855025"/>
            <a:ext cx="1727700" cy="365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369: Digital Design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3"/>
          <p:cNvSpPr/>
          <p:nvPr/>
        </p:nvSpPr>
        <p:spPr>
          <a:xfrm>
            <a:off x="7453900" y="4657500"/>
            <a:ext cx="1386000" cy="5403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469: Computer Architecture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3"/>
          <p:cNvSpPr/>
          <p:nvPr/>
        </p:nvSpPr>
        <p:spPr>
          <a:xfrm>
            <a:off x="1410625" y="564625"/>
            <a:ext cx="1727700" cy="4965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341: Programming Languages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43"/>
          <p:cNvSpPr/>
          <p:nvPr/>
        </p:nvSpPr>
        <p:spPr>
          <a:xfrm>
            <a:off x="6306550" y="6348775"/>
            <a:ext cx="1786200" cy="3651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371: Digital Circuits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3"/>
          <p:cNvSpPr/>
          <p:nvPr/>
        </p:nvSpPr>
        <p:spPr>
          <a:xfrm>
            <a:off x="3518550" y="618525"/>
            <a:ext cx="133500" cy="15150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3"/>
          <p:cNvSpPr/>
          <p:nvPr/>
        </p:nvSpPr>
        <p:spPr>
          <a:xfrm>
            <a:off x="3056250" y="1202625"/>
            <a:ext cx="133500" cy="18846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3"/>
          <p:cNvSpPr/>
          <p:nvPr/>
        </p:nvSpPr>
        <p:spPr>
          <a:xfrm>
            <a:off x="3397788" y="2472318"/>
            <a:ext cx="133500" cy="26379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3"/>
          <p:cNvSpPr/>
          <p:nvPr/>
        </p:nvSpPr>
        <p:spPr>
          <a:xfrm rot="10800000">
            <a:off x="7132900" y="4140300"/>
            <a:ext cx="133500" cy="15747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3"/>
          <p:cNvSpPr/>
          <p:nvPr/>
        </p:nvSpPr>
        <p:spPr>
          <a:xfrm rot="10800000">
            <a:off x="6551725" y="2513950"/>
            <a:ext cx="133500" cy="19560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3"/>
          <p:cNvSpPr/>
          <p:nvPr/>
        </p:nvSpPr>
        <p:spPr>
          <a:xfrm>
            <a:off x="2486550" y="5833575"/>
            <a:ext cx="1609800" cy="408000"/>
          </a:xfrm>
          <a:prstGeom prst="roundRect">
            <a:avLst>
              <a:gd name="adj" fmla="val 16667"/>
            </a:avLst>
          </a:prstGeom>
          <a:solidFill>
            <a:srgbClr val="D9D2E9"/>
          </a:solidFill>
          <a:ln w="28575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311: Foundations I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43"/>
          <p:cNvSpPr/>
          <p:nvPr/>
        </p:nvSpPr>
        <p:spPr>
          <a:xfrm rot="10800000">
            <a:off x="6809575" y="1600875"/>
            <a:ext cx="133500" cy="1088100"/>
          </a:xfrm>
          <a:prstGeom prst="leftBracket">
            <a:avLst>
              <a:gd name="adj" fmla="val 76441"/>
            </a:avLst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43"/>
          <p:cNvCxnSpPr>
            <a:stCxn id="243" idx="3"/>
          </p:cNvCxnSpPr>
          <p:nvPr/>
        </p:nvCxnSpPr>
        <p:spPr>
          <a:xfrm>
            <a:off x="3138325" y="812875"/>
            <a:ext cx="3825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43"/>
          <p:cNvCxnSpPr>
            <a:stCxn id="206" idx="3"/>
            <a:endCxn id="236" idx="1"/>
          </p:cNvCxnSpPr>
          <p:nvPr/>
        </p:nvCxnSpPr>
        <p:spPr>
          <a:xfrm>
            <a:off x="5160175" y="910575"/>
            <a:ext cx="6909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4" name="Google Shape;254;p43"/>
          <p:cNvCxnSpPr>
            <a:stCxn id="239" idx="3"/>
            <a:endCxn id="247" idx="1"/>
          </p:cNvCxnSpPr>
          <p:nvPr/>
        </p:nvCxnSpPr>
        <p:spPr>
          <a:xfrm>
            <a:off x="3088200" y="3791263"/>
            <a:ext cx="3096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43"/>
          <p:cNvCxnSpPr>
            <a:stCxn id="237" idx="3"/>
            <a:endCxn id="246" idx="1"/>
          </p:cNvCxnSpPr>
          <p:nvPr/>
        </p:nvCxnSpPr>
        <p:spPr>
          <a:xfrm>
            <a:off x="2807400" y="2144925"/>
            <a:ext cx="2490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43"/>
          <p:cNvCxnSpPr>
            <a:stCxn id="251" idx="1"/>
            <a:endCxn id="240" idx="1"/>
          </p:cNvCxnSpPr>
          <p:nvPr/>
        </p:nvCxnSpPr>
        <p:spPr>
          <a:xfrm>
            <a:off x="6943075" y="2144925"/>
            <a:ext cx="3234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43"/>
          <p:cNvCxnSpPr>
            <a:stCxn id="249" idx="1"/>
            <a:endCxn id="238" idx="1"/>
          </p:cNvCxnSpPr>
          <p:nvPr/>
        </p:nvCxnSpPr>
        <p:spPr>
          <a:xfrm>
            <a:off x="6685225" y="3491950"/>
            <a:ext cx="1812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8" name="Google Shape;258;p43"/>
          <p:cNvCxnSpPr>
            <a:stCxn id="248" idx="1"/>
            <a:endCxn id="242" idx="1"/>
          </p:cNvCxnSpPr>
          <p:nvPr/>
        </p:nvCxnSpPr>
        <p:spPr>
          <a:xfrm>
            <a:off x="7266400" y="4927650"/>
            <a:ext cx="1875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9" name="Google Shape;259;p43"/>
          <p:cNvCxnSpPr>
            <a:stCxn id="215" idx="3"/>
            <a:endCxn id="241" idx="1"/>
          </p:cNvCxnSpPr>
          <p:nvPr/>
        </p:nvCxnSpPr>
        <p:spPr>
          <a:xfrm>
            <a:off x="5956725" y="6037575"/>
            <a:ext cx="3498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43"/>
          <p:cNvCxnSpPr>
            <a:stCxn id="216" idx="3"/>
            <a:endCxn id="244" idx="1"/>
          </p:cNvCxnSpPr>
          <p:nvPr/>
        </p:nvCxnSpPr>
        <p:spPr>
          <a:xfrm>
            <a:off x="5956725" y="6531325"/>
            <a:ext cx="3498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1" name="Google Shape;261;p43"/>
          <p:cNvCxnSpPr>
            <a:stCxn id="250" idx="3"/>
            <a:endCxn id="215" idx="1"/>
          </p:cNvCxnSpPr>
          <p:nvPr/>
        </p:nvCxnSpPr>
        <p:spPr>
          <a:xfrm>
            <a:off x="4096350" y="6037575"/>
            <a:ext cx="422700" cy="0"/>
          </a:xfrm>
          <a:prstGeom prst="straightConnector1">
            <a:avLst/>
          </a:prstGeom>
          <a:noFill/>
          <a:ln w="762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Takeaways: Why Build a Computer?</a:t>
            </a:r>
            <a:endParaRPr/>
          </a:p>
        </p:txBody>
      </p:sp>
      <p:sp>
        <p:nvSpPr>
          <p:cNvPr id="267" name="Google Shape;267;p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/>
              <a:t>A significant engineering effort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You practiced so many skills and programmed with so many different languages, tools, &amp; paradigms—and you can do it again!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/>
              <a:t>We hope this was a demystifying experience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To not see CSE courses as isolated but as interconnected puzzle pieces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b="1" dirty="0"/>
              <a:t>We hope you had fun in this learning journey!</a:t>
            </a:r>
            <a:endParaRPr b="1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The computing field is broad and has much for you to explore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We are hopeful you found a topic you want to pursue further, both technically and metacognitively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268" name="Google Shape;268;p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Reflection and Victory Lap</a:t>
            </a:r>
            <a:endParaRPr dirty="0">
              <a:solidFill>
                <a:schemeClr val="tx1"/>
              </a:solidFill>
            </a:endParaRP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Metacognitive Skills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Nand2Tetris Projects</a:t>
            </a: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B2A85"/>
                </a:solidFill>
              </a:rPr>
              <a:t>CSE 390B Course Staff Panel</a:t>
            </a:r>
          </a:p>
          <a:p>
            <a:pPr marL="640080" lvl="1" indent="-283464"/>
            <a:r>
              <a:rPr lang="en-US" b="1" dirty="0">
                <a:solidFill>
                  <a:srgbClr val="4B2A85"/>
                </a:solidFill>
              </a:rPr>
              <a:t>Ask About Class Recommendations, Extracurriculars, etc.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Jeopardy Game</a:t>
            </a:r>
          </a:p>
          <a:p>
            <a:pPr marL="640080" lvl="1" indent="-283464"/>
            <a:r>
              <a:rPr lang="en-US" dirty="0"/>
              <a:t>Topics: UW History, CSE 390B Course Staff, Seattle, Pop Culture</a:t>
            </a:r>
          </a:p>
          <a:p>
            <a:pPr marL="640080" lvl="1" indent="-283464"/>
            <a:endParaRPr lang="en-US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041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CSE 390B Course Staff Panel</a:t>
            </a:r>
            <a:endParaRPr dirty="0"/>
          </a:p>
        </p:txBody>
      </p:sp>
      <p:sp>
        <p:nvSpPr>
          <p:cNvPr id="331" name="Google Shape;331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" name="Google Shape;42;p4">
            <a:extLst>
              <a:ext uri="{FF2B5EF4-FFF2-40B4-BE49-F238E27FC236}">
                <a16:creationId xmlns:a16="http://schemas.microsoft.com/office/drawing/2014/main" id="{C306728E-0219-E469-43E4-AC4BE8ED7B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>
                <a:solidFill>
                  <a:schemeClr val="tx1"/>
                </a:solidFill>
              </a:rPr>
              <a:t>Ask us about: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Classes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Recommendations for easy, hard, useful, etc. classes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What classes go well with each other</a:t>
            </a: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Extracurricular activities</a:t>
            </a:r>
          </a:p>
          <a:p>
            <a:pPr marL="640080" lvl="1" indent="-283464"/>
            <a:r>
              <a:rPr lang="en-US" dirty="0" err="1">
                <a:solidFill>
                  <a:schemeClr val="tx1"/>
                </a:solidFill>
              </a:rPr>
              <a:t>TAing</a:t>
            </a:r>
            <a:endParaRPr lang="en-US" dirty="0">
              <a:solidFill>
                <a:schemeClr val="tx1"/>
              </a:solidFill>
            </a:endParaRP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Research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Allen School RSOs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UW RSOs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Internships</a:t>
            </a:r>
          </a:p>
          <a:p>
            <a:pPr marL="640080" lvl="1" indent="-283464"/>
            <a:endParaRPr lang="en-US" b="1" dirty="0">
              <a:solidFill>
                <a:srgbClr val="4B2A85"/>
              </a:solidFill>
            </a:endParaRP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Reflection and Victory Lap</a:t>
            </a:r>
            <a:endParaRPr dirty="0">
              <a:solidFill>
                <a:schemeClr val="tx1"/>
              </a:solidFill>
            </a:endParaRP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Metacognitive Skills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Nand2Tetris Projects</a:t>
            </a: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Course Staff Panel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Ask About Class Recommendations, Extracurriculars, etc.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B2A85"/>
                </a:solidFill>
              </a:rPr>
              <a:t>Jeopardy Game</a:t>
            </a:r>
          </a:p>
          <a:p>
            <a:pPr marL="640080" lvl="1" indent="-283464"/>
            <a:r>
              <a:rPr lang="en-US" b="1" dirty="0">
                <a:solidFill>
                  <a:srgbClr val="4B2A85"/>
                </a:solidFill>
              </a:rPr>
              <a:t>Topics: UW History, CSE 390B Course Staff, Seattle, Pop Culture</a:t>
            </a:r>
          </a:p>
          <a:p>
            <a:pPr marL="640080" lvl="1" indent="-283464"/>
            <a:endParaRPr lang="en-US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0233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Jeopardy Game</a:t>
            </a:r>
            <a:endParaRPr dirty="0"/>
          </a:p>
        </p:txBody>
      </p:sp>
      <p:sp>
        <p:nvSpPr>
          <p:cNvPr id="330" name="Google Shape;330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/>
              <a:t>Organize into teams of 3-4 students</a:t>
            </a:r>
          </a:p>
          <a:p>
            <a:pPr marL="347472" lvl="0" indent="-347472"/>
            <a:endParaRPr lang="en-US" dirty="0"/>
          </a:p>
          <a:p>
            <a:pPr marL="347472" lvl="0" indent="-347472"/>
            <a:r>
              <a:rPr lang="en-US" dirty="0"/>
              <a:t>The first team to raise their hand and answer the question wins that round and chooses the next question</a:t>
            </a:r>
          </a:p>
          <a:p>
            <a:pPr marL="347472" lvl="0" indent="-347472"/>
            <a:endParaRPr lang="en-US" dirty="0"/>
          </a:p>
        </p:txBody>
      </p:sp>
      <p:sp>
        <p:nvSpPr>
          <p:cNvPr id="331" name="Google Shape;331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259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Post-Lecture 20 Reminders</a:t>
            </a:r>
            <a:endParaRPr dirty="0"/>
          </a:p>
        </p:txBody>
      </p:sp>
      <p:sp>
        <p:nvSpPr>
          <p:cNvPr id="330" name="Google Shape;330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475072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Office hours and student-TA 1:1 meetings end this week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Course staff open to meeting during finals week by appointment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Project Reminders</a:t>
            </a:r>
          </a:p>
          <a:p>
            <a:pPr marL="640080" lvl="1" indent="-283464"/>
            <a:r>
              <a:rPr lang="en-US" b="1" dirty="0">
                <a:solidFill>
                  <a:schemeClr val="tx1"/>
                </a:solidFill>
              </a:rPr>
              <a:t>Final Project, Part I: E-Portfolio Outline due tonight (12/8) at 11:59pm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Final Project, Part II: Final E-Portfolio due next Tuesday (12/13) at 4pm</a:t>
            </a:r>
          </a:p>
          <a:p>
            <a:pPr marL="640080" lvl="1" indent="-283464"/>
            <a:r>
              <a:rPr lang="en-US" dirty="0"/>
              <a:t>If you have any uncompleted projects, the last day to turn them in is next Friday (12/16) at 11:59pm</a:t>
            </a:r>
          </a:p>
          <a:p>
            <a:pPr marL="640080" lvl="1" indent="-283464"/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Please fill out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evaluations</a:t>
            </a:r>
            <a:r>
              <a:rPr lang="en-US" dirty="0"/>
              <a:t> if you haven’t already</a:t>
            </a:r>
          </a:p>
        </p:txBody>
      </p:sp>
      <p:sp>
        <p:nvSpPr>
          <p:cNvPr id="331" name="Google Shape;331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95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Lecture Outline</a:t>
            </a:r>
            <a:endParaRPr dirty="0"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b="1" dirty="0">
                <a:solidFill>
                  <a:srgbClr val="4B2A85"/>
                </a:solidFill>
              </a:rPr>
              <a:t>CSE 390B Reflection and Victory Lap</a:t>
            </a:r>
            <a:endParaRPr b="1" dirty="0">
              <a:solidFill>
                <a:srgbClr val="4B2A85"/>
              </a:solidFill>
            </a:endParaRPr>
          </a:p>
          <a:p>
            <a:pPr marL="640080" lvl="1" indent="-283464"/>
            <a:r>
              <a:rPr lang="en-US" b="1" dirty="0">
                <a:solidFill>
                  <a:srgbClr val="4B2A85"/>
                </a:solidFill>
              </a:rPr>
              <a:t>Metacognitive Skills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B2A85"/>
                </a:solidFill>
              </a:rPr>
              <a:t>Nand2Tetris Projects</a:t>
            </a:r>
            <a:endParaRPr b="1" dirty="0">
              <a:solidFill>
                <a:srgbClr val="4B2A85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>
                <a:solidFill>
                  <a:schemeClr val="tx1"/>
                </a:solidFill>
              </a:rPr>
              <a:t>CSE 390B Course Staff Panel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Ask About Class Recommendations, Extracurriculars, etc.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Jeopardy Game</a:t>
            </a:r>
          </a:p>
          <a:p>
            <a:pPr marL="640080" lvl="1" indent="-283464"/>
            <a:r>
              <a:rPr lang="en-US" dirty="0"/>
              <a:t>Topics: UW History, CSE 390B Course Staff, Seattle, Pop Culture</a:t>
            </a:r>
          </a:p>
          <a:p>
            <a:pPr marL="640080" lvl="1" indent="-283464"/>
            <a:endParaRPr lang="en-US"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dirty="0"/>
          </a:p>
        </p:txBody>
      </p:sp>
      <p:sp>
        <p:nvSpPr>
          <p:cNvPr id="43" name="Google Shape;43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21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44"/>
          <p:cNvGrpSpPr/>
          <p:nvPr/>
        </p:nvGrpSpPr>
        <p:grpSpPr>
          <a:xfrm>
            <a:off x="-65700" y="-844475"/>
            <a:ext cx="9275400" cy="9275400"/>
            <a:chOff x="-65700" y="-844475"/>
            <a:chExt cx="9275400" cy="9275400"/>
          </a:xfrm>
        </p:grpSpPr>
        <p:sp>
          <p:nvSpPr>
            <p:cNvPr id="274" name="Google Shape;274;p44"/>
            <p:cNvSpPr/>
            <p:nvPr/>
          </p:nvSpPr>
          <p:spPr>
            <a:xfrm>
              <a:off x="-65700" y="-844475"/>
              <a:ext cx="9275400" cy="9275400"/>
            </a:xfrm>
            <a:prstGeom prst="ellipse">
              <a:avLst/>
            </a:prstGeom>
            <a:solidFill>
              <a:srgbClr val="D9D2E9">
                <a:alpha val="50196"/>
              </a:srgbClr>
            </a:solidFill>
            <a:ln w="38100" cap="flat" cmpd="sng">
              <a:solidFill>
                <a:srgbClr val="8E7CC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75" name="Google Shape;275;p44"/>
            <p:cNvSpPr txBox="1"/>
            <p:nvPr/>
          </p:nvSpPr>
          <p:spPr>
            <a:xfrm>
              <a:off x="3742025" y="1151700"/>
              <a:ext cx="39786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51C7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UW Student Experience</a:t>
              </a:r>
              <a:endParaRPr sz="1800" b="1" i="0" u="none" strike="noStrike" cap="none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76" name="Google Shape;276;p4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19062" lvl="0" indent="-1190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Remember this?</a:t>
            </a:r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78" name="Google Shape;278;p44"/>
          <p:cNvSpPr/>
          <p:nvPr/>
        </p:nvSpPr>
        <p:spPr>
          <a:xfrm>
            <a:off x="5467500" y="1806899"/>
            <a:ext cx="2507700" cy="2507700"/>
          </a:xfrm>
          <a:prstGeom prst="ellipse">
            <a:avLst/>
          </a:prstGeom>
          <a:solidFill>
            <a:srgbClr val="D9EAD3">
              <a:alpha val="50196"/>
            </a:srgbClr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Math</a:t>
            </a:r>
            <a:endParaRPr sz="1800" b="1" i="0" u="none" strike="noStrike" cap="non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9" name="Google Shape;279;p44"/>
          <p:cNvSpPr/>
          <p:nvPr/>
        </p:nvSpPr>
        <p:spPr>
          <a:xfrm>
            <a:off x="4681313" y="4416000"/>
            <a:ext cx="2455200" cy="2455200"/>
          </a:xfrm>
          <a:prstGeom prst="ellipse">
            <a:avLst/>
          </a:prstGeom>
          <a:solidFill>
            <a:srgbClr val="D9EAD3">
              <a:alpha val="50196"/>
            </a:srgbClr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rPr>
              <a:t>Sociology</a:t>
            </a:r>
            <a:endParaRPr sz="1800" b="1" i="0" u="none" strike="noStrike" cap="none">
              <a:solidFill>
                <a:srgbClr val="38761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80" name="Google Shape;280;p44"/>
          <p:cNvGrpSpPr/>
          <p:nvPr/>
        </p:nvGrpSpPr>
        <p:grpSpPr>
          <a:xfrm>
            <a:off x="250175" y="1607700"/>
            <a:ext cx="3837600" cy="3837600"/>
            <a:chOff x="250175" y="1607700"/>
            <a:chExt cx="3837600" cy="3837600"/>
          </a:xfrm>
        </p:grpSpPr>
        <p:sp>
          <p:nvSpPr>
            <p:cNvPr id="281" name="Google Shape;281;p44"/>
            <p:cNvSpPr/>
            <p:nvPr/>
          </p:nvSpPr>
          <p:spPr>
            <a:xfrm>
              <a:off x="250175" y="1607700"/>
              <a:ext cx="3837600" cy="3837600"/>
            </a:xfrm>
            <a:prstGeom prst="ellipse">
              <a:avLst/>
            </a:prstGeom>
            <a:solidFill>
              <a:srgbClr val="D9EAD3">
                <a:alpha val="50196"/>
              </a:srgbClr>
            </a:solidFill>
            <a:ln w="38100" cap="flat" cmpd="sng">
              <a:solidFill>
                <a:srgbClr val="93C47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38761D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82" name="Google Shape;282;p44"/>
            <p:cNvSpPr txBox="1"/>
            <p:nvPr/>
          </p:nvSpPr>
          <p:spPr>
            <a:xfrm>
              <a:off x="1678025" y="2362225"/>
              <a:ext cx="981900" cy="45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38761D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CSE</a:t>
              </a:r>
              <a:endParaRPr sz="1800" b="1" i="0" u="none" strike="noStrike" cap="none">
                <a:solidFill>
                  <a:srgbClr val="38761D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3" name="Google Shape;283;p44"/>
          <p:cNvGrpSpPr/>
          <p:nvPr/>
        </p:nvGrpSpPr>
        <p:grpSpPr>
          <a:xfrm>
            <a:off x="1232800" y="2977025"/>
            <a:ext cx="2267700" cy="2267700"/>
            <a:chOff x="1232800" y="2956675"/>
            <a:chExt cx="2267700" cy="2267700"/>
          </a:xfrm>
        </p:grpSpPr>
        <p:sp>
          <p:nvSpPr>
            <p:cNvPr id="284" name="Google Shape;284;p44"/>
            <p:cNvSpPr/>
            <p:nvPr/>
          </p:nvSpPr>
          <p:spPr>
            <a:xfrm>
              <a:off x="1232800" y="2956675"/>
              <a:ext cx="2267700" cy="2267700"/>
            </a:xfrm>
            <a:prstGeom prst="ellipse">
              <a:avLst/>
            </a:prstGeom>
            <a:solidFill>
              <a:srgbClr val="CFE2F3">
                <a:alpha val="50196"/>
              </a:srgbClr>
            </a:solidFill>
            <a:ln w="38100" cap="flat" cmpd="sng">
              <a:solidFill>
                <a:srgbClr val="6FA8D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rgbClr val="0B5394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  <p:sp>
          <p:nvSpPr>
            <p:cNvPr id="285" name="Google Shape;285;p44"/>
            <p:cNvSpPr txBox="1"/>
            <p:nvPr/>
          </p:nvSpPr>
          <p:spPr>
            <a:xfrm>
              <a:off x="1388500" y="3813625"/>
              <a:ext cx="1956300" cy="5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Nand2Tetris</a:t>
              </a:r>
              <a:endParaRPr sz="18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 dirty="0">
                  <a:solidFill>
                    <a:srgbClr val="0B5394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Projects</a:t>
              </a:r>
              <a:endParaRPr sz="1800" b="1" i="0" u="none" strike="noStrike" cap="none" dirty="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86" name="Google Shape;286;p44"/>
          <p:cNvSpPr txBox="1"/>
          <p:nvPr/>
        </p:nvSpPr>
        <p:spPr>
          <a:xfrm>
            <a:off x="2704225" y="6103600"/>
            <a:ext cx="13314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CSE 390B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7" name="Google Shape;287;p44"/>
          <p:cNvCxnSpPr>
            <a:endCxn id="286" idx="0"/>
          </p:cNvCxnSpPr>
          <p:nvPr/>
        </p:nvCxnSpPr>
        <p:spPr>
          <a:xfrm flipH="1">
            <a:off x="3369925" y="5367400"/>
            <a:ext cx="379500" cy="7362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med" len="med"/>
            <a:tailEnd type="none" w="sm" len="sm"/>
          </a:ln>
        </p:spPr>
      </p:cxnSp>
      <p:sp>
        <p:nvSpPr>
          <p:cNvPr id="288" name="Google Shape;288;p44"/>
          <p:cNvSpPr/>
          <p:nvPr/>
        </p:nvSpPr>
        <p:spPr>
          <a:xfrm>
            <a:off x="2803503" y="2024725"/>
            <a:ext cx="3537000" cy="3537000"/>
          </a:xfrm>
          <a:prstGeom prst="ellipse">
            <a:avLst/>
          </a:prstGeom>
          <a:solidFill>
            <a:srgbClr val="CFE2F3">
              <a:alpha val="50196"/>
            </a:srgbClr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Metacognitive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Skills</a:t>
            </a:r>
            <a:endParaRPr sz="1800" b="1" i="0" u="none" strike="noStrike" cap="non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9" name="Google Shape;289;p44"/>
          <p:cNvCxnSpPr>
            <a:endCxn id="286" idx="0"/>
          </p:cNvCxnSpPr>
          <p:nvPr/>
        </p:nvCxnSpPr>
        <p:spPr>
          <a:xfrm>
            <a:off x="2671225" y="5192800"/>
            <a:ext cx="698700" cy="910800"/>
          </a:xfrm>
          <a:prstGeom prst="straightConnector1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stealth" w="med" len="med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Metacognitive Skills Victory Lap!</a:t>
            </a:r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343633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Time Management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Note-Taking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Annotation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Exam Preparation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Test-Taking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Post-exam Reflection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Debugging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Working with Instructors &amp; TAs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Reflection on Metacognition</a:t>
            </a:r>
            <a:endParaRPr dirty="0"/>
          </a:p>
        </p:txBody>
      </p:sp>
      <p:sp>
        <p:nvSpPr>
          <p:cNvPr id="296" name="Google Shape;296;p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97" name="Google Shape;29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33214" y="1589939"/>
            <a:ext cx="5006487" cy="42113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Nand2Tetris Projects</a:t>
            </a: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6235400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By building a computer, you’ve accomplished something that very few others have done!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Many software writers consider building the computer as Somebody Else’s Problem™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But so many technical skills and CSE courses tie into this task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And even if you only write Java for the rest of time…</a:t>
            </a:r>
            <a:endParaRPr dirty="0"/>
          </a:p>
          <a:p>
            <a:pPr marL="1051560" lvl="2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Understanding the “layer below” makes you a better engineer in the “layer above”!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50" name="Google Shape;50;p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51" name="Google Shape;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2275" y="435675"/>
            <a:ext cx="2206000" cy="234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8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8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8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38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38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8"/>
          <p:cNvSpPr/>
          <p:nvPr/>
        </p:nvSpPr>
        <p:spPr>
          <a:xfrm>
            <a:off x="5211225" y="5924325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2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1"/>
          </p:nvPr>
        </p:nvSpPr>
        <p:spPr>
          <a:xfrm>
            <a:off x="561168" y="4771980"/>
            <a:ext cx="4266382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Boolean function synthesis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6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Practice with HDL—an unfamiliar, declarative style of programming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  <p:pic>
        <p:nvPicPr>
          <p:cNvPr id="64" name="Google Shape;6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675" y="550300"/>
            <a:ext cx="5618224" cy="3931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9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9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9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9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9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9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9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9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9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9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9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25" y="491302"/>
            <a:ext cx="4620300" cy="333582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82" name="Google Shape;82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9188" y="910925"/>
            <a:ext cx="4601718" cy="33317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83" name="Google Shape;83;p39"/>
          <p:cNvSpPr/>
          <p:nvPr/>
        </p:nvSpPr>
        <p:spPr>
          <a:xfrm>
            <a:off x="5339675" y="5300500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3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39"/>
          <p:cNvSpPr/>
          <p:nvPr/>
        </p:nvSpPr>
        <p:spPr>
          <a:xfrm>
            <a:off x="5030263" y="4676675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4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1"/>
          </p:nvPr>
        </p:nvSpPr>
        <p:spPr>
          <a:xfrm>
            <a:off x="561193" y="4517450"/>
            <a:ext cx="4339632" cy="157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/>
              <a:t>Components found in “real-world” computers: ALU, PC, Memory...</a:t>
            </a:r>
            <a:endParaRPr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60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/>
              <a:t>Learning a mental model for sequential logic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40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0"/>
          <p:cNvSpPr/>
          <p:nvPr/>
        </p:nvSpPr>
        <p:spPr>
          <a:xfrm>
            <a:off x="6245300" y="250197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40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40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40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40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40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40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0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0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0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40"/>
          <p:cNvSpPr/>
          <p:nvPr/>
        </p:nvSpPr>
        <p:spPr>
          <a:xfrm>
            <a:off x="6542888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40"/>
          <p:cNvSpPr/>
          <p:nvPr/>
        </p:nvSpPr>
        <p:spPr>
          <a:xfrm>
            <a:off x="65279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" name="Google Shape;105;p40"/>
          <p:cNvGrpSpPr/>
          <p:nvPr/>
        </p:nvGrpSpPr>
        <p:grpSpPr>
          <a:xfrm>
            <a:off x="7284013" y="3086124"/>
            <a:ext cx="391062" cy="540126"/>
            <a:chOff x="4704138" y="3604424"/>
            <a:chExt cx="391062" cy="540126"/>
          </a:xfrm>
        </p:grpSpPr>
        <p:sp>
          <p:nvSpPr>
            <p:cNvPr id="106" name="Google Shape;106;p40"/>
            <p:cNvSpPr/>
            <p:nvPr/>
          </p:nvSpPr>
          <p:spPr>
            <a:xfrm>
              <a:off x="4806900" y="3779450"/>
              <a:ext cx="288300" cy="3651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0"/>
            <p:cNvSpPr/>
            <p:nvPr/>
          </p:nvSpPr>
          <p:spPr>
            <a:xfrm rot="-3063482">
              <a:off x="4786719" y="3607824"/>
              <a:ext cx="142713" cy="280508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8" name="Google Shape;10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375" y="448375"/>
            <a:ext cx="4091625" cy="29590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09" name="Google Shape;109;p40"/>
          <p:cNvSpPr/>
          <p:nvPr/>
        </p:nvSpPr>
        <p:spPr>
          <a:xfrm>
            <a:off x="6542900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0"/>
          <p:cNvSpPr/>
          <p:nvPr/>
        </p:nvSpPr>
        <p:spPr>
          <a:xfrm>
            <a:off x="7606525" y="4757525"/>
            <a:ext cx="10977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0"/>
          <p:cNvSpPr/>
          <p:nvPr/>
        </p:nvSpPr>
        <p:spPr>
          <a:xfrm>
            <a:off x="7117550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0"/>
          <p:cNvSpPr/>
          <p:nvPr/>
        </p:nvSpPr>
        <p:spPr>
          <a:xfrm>
            <a:off x="672652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0"/>
          <p:cNvSpPr/>
          <p:nvPr/>
        </p:nvSpPr>
        <p:spPr>
          <a:xfrm>
            <a:off x="758987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0"/>
          <p:cNvSpPr/>
          <p:nvPr/>
        </p:nvSpPr>
        <p:spPr>
          <a:xfrm>
            <a:off x="758987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0"/>
          <p:cNvSpPr/>
          <p:nvPr/>
        </p:nvSpPr>
        <p:spPr>
          <a:xfrm>
            <a:off x="83834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0"/>
          <p:cNvSpPr/>
          <p:nvPr/>
        </p:nvSpPr>
        <p:spPr>
          <a:xfrm>
            <a:off x="4944138" y="2636350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5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0"/>
          <p:cNvSpPr/>
          <p:nvPr/>
        </p:nvSpPr>
        <p:spPr>
          <a:xfrm>
            <a:off x="5246263" y="4052850"/>
            <a:ext cx="948000" cy="526800"/>
          </a:xfrm>
          <a:prstGeom prst="wedgeRoundRectCallout">
            <a:avLst>
              <a:gd name="adj1" fmla="val 82338"/>
              <a:gd name="adj2" fmla="val 21427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6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8488" y="2052714"/>
            <a:ext cx="4091624" cy="29620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514291" y="4981726"/>
            <a:ext cx="46284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The connection between software and hardware through binary instructions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2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What must happen in a clock cycle to process one instruction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/>
          <p:nvPr/>
        </p:nvSpPr>
        <p:spPr>
          <a:xfrm>
            <a:off x="4396425" y="3827125"/>
            <a:ext cx="4673700" cy="2934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5000">
                <a:srgbClr val="FFFFFF">
                  <a:alpha val="0"/>
                </a:srgbClr>
              </a:gs>
              <a:gs pos="51000">
                <a:srgbClr val="F9CB9C"/>
              </a:gs>
              <a:gs pos="100000">
                <a:srgbClr val="F9CB9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41"/>
          <p:cNvSpPr/>
          <p:nvPr/>
        </p:nvSpPr>
        <p:spPr>
          <a:xfrm>
            <a:off x="4397879" y="339825"/>
            <a:ext cx="4673700" cy="33318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4000">
                <a:srgbClr val="FFFFFF">
                  <a:alpha val="0"/>
                </a:srgbClr>
              </a:gs>
              <a:gs pos="50000">
                <a:srgbClr val="76A5AF"/>
              </a:gs>
              <a:gs pos="100000">
                <a:srgbClr val="76A5A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1"/>
          <p:cNvSpPr/>
          <p:nvPr/>
        </p:nvSpPr>
        <p:spPr>
          <a:xfrm>
            <a:off x="6245300" y="61852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High-Level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1"/>
          <p:cNvSpPr/>
          <p:nvPr/>
        </p:nvSpPr>
        <p:spPr>
          <a:xfrm>
            <a:off x="6245300" y="1560250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Intermediate Language(s)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1"/>
          <p:cNvSpPr/>
          <p:nvPr/>
        </p:nvSpPr>
        <p:spPr>
          <a:xfrm>
            <a:off x="6245300" y="2501975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Assembly Language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1"/>
          <p:cNvSpPr/>
          <p:nvPr/>
        </p:nvSpPr>
        <p:spPr>
          <a:xfrm>
            <a:off x="6542888" y="3563750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Machine Code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1"/>
          <p:cNvSpPr/>
          <p:nvPr/>
        </p:nvSpPr>
        <p:spPr>
          <a:xfrm>
            <a:off x="7705300" y="2503250"/>
            <a:ext cx="1207500" cy="584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System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1"/>
          <p:cNvSpPr/>
          <p:nvPr/>
        </p:nvSpPr>
        <p:spPr>
          <a:xfrm>
            <a:off x="6542900" y="4140388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1"/>
          <p:cNvSpPr/>
          <p:nvPr/>
        </p:nvSpPr>
        <p:spPr>
          <a:xfrm>
            <a:off x="7606525" y="4757525"/>
            <a:ext cx="10977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1"/>
          <p:cNvSpPr/>
          <p:nvPr/>
        </p:nvSpPr>
        <p:spPr>
          <a:xfrm>
            <a:off x="6380175" y="4757525"/>
            <a:ext cx="9810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Memory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1"/>
          <p:cNvSpPr/>
          <p:nvPr/>
        </p:nvSpPr>
        <p:spPr>
          <a:xfrm>
            <a:off x="7340563" y="5306275"/>
            <a:ext cx="7869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1"/>
          <p:cNvSpPr/>
          <p:nvPr/>
        </p:nvSpPr>
        <p:spPr>
          <a:xfrm>
            <a:off x="6542900" y="585502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Logic Gates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1"/>
          <p:cNvSpPr/>
          <p:nvPr/>
        </p:nvSpPr>
        <p:spPr>
          <a:xfrm>
            <a:off x="6542900" y="6348775"/>
            <a:ext cx="14376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1"/>
          <p:cNvSpPr/>
          <p:nvPr/>
        </p:nvSpPr>
        <p:spPr>
          <a:xfrm>
            <a:off x="6704900" y="1219763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1"/>
          <p:cNvSpPr/>
          <p:nvPr/>
        </p:nvSpPr>
        <p:spPr>
          <a:xfrm>
            <a:off x="6704900" y="2164113"/>
            <a:ext cx="288300" cy="320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1"/>
          <p:cNvSpPr/>
          <p:nvPr/>
        </p:nvSpPr>
        <p:spPr>
          <a:xfrm>
            <a:off x="7117550" y="3928875"/>
            <a:ext cx="288300" cy="28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1"/>
          <p:cNvSpPr/>
          <p:nvPr/>
        </p:nvSpPr>
        <p:spPr>
          <a:xfrm>
            <a:off x="672652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1"/>
          <p:cNvSpPr/>
          <p:nvPr/>
        </p:nvSpPr>
        <p:spPr>
          <a:xfrm>
            <a:off x="7589875" y="4506363"/>
            <a:ext cx="288300" cy="365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1"/>
          <p:cNvSpPr/>
          <p:nvPr/>
        </p:nvSpPr>
        <p:spPr>
          <a:xfrm>
            <a:off x="7589875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1"/>
          <p:cNvSpPr/>
          <p:nvPr/>
        </p:nvSpPr>
        <p:spPr>
          <a:xfrm>
            <a:off x="6726525" y="5140975"/>
            <a:ext cx="288300" cy="71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1"/>
          <p:cNvSpPr/>
          <p:nvPr/>
        </p:nvSpPr>
        <p:spPr>
          <a:xfrm>
            <a:off x="7589875" y="569497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1"/>
          <p:cNvSpPr/>
          <p:nvPr/>
        </p:nvSpPr>
        <p:spPr>
          <a:xfrm rot="3167050">
            <a:off x="8044330" y="5483789"/>
            <a:ext cx="288185" cy="58147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1"/>
          <p:cNvSpPr/>
          <p:nvPr/>
        </p:nvSpPr>
        <p:spPr>
          <a:xfrm>
            <a:off x="7117550" y="6220125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1"/>
          <p:cNvSpPr/>
          <p:nvPr/>
        </p:nvSpPr>
        <p:spPr>
          <a:xfrm>
            <a:off x="8281050" y="5306275"/>
            <a:ext cx="722400" cy="365100"/>
          </a:xfrm>
          <a:prstGeom prst="rect">
            <a:avLst/>
          </a:prstGeom>
          <a:solidFill>
            <a:srgbClr val="B6D7A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1"/>
          <p:cNvSpPr/>
          <p:nvPr/>
        </p:nvSpPr>
        <p:spPr>
          <a:xfrm>
            <a:off x="8383400" y="5122620"/>
            <a:ext cx="288300" cy="231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1"/>
          <p:cNvSpPr/>
          <p:nvPr/>
        </p:nvSpPr>
        <p:spPr>
          <a:xfrm>
            <a:off x="6527925" y="3243025"/>
            <a:ext cx="981000" cy="320700"/>
          </a:xfrm>
          <a:prstGeom prst="roundRect">
            <a:avLst>
              <a:gd name="adj" fmla="val 16667"/>
            </a:avLst>
          </a:prstGeom>
          <a:solidFill>
            <a:srgbClr val="93C47D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Assembler</a:t>
            </a:r>
            <a:endParaRPr sz="1200" b="1" i="0" u="none" strike="noStrike" cap="none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1" name="Google Shape;151;p41"/>
          <p:cNvGrpSpPr/>
          <p:nvPr/>
        </p:nvGrpSpPr>
        <p:grpSpPr>
          <a:xfrm>
            <a:off x="7284048" y="3086072"/>
            <a:ext cx="492804" cy="540166"/>
            <a:chOff x="4704173" y="3604372"/>
            <a:chExt cx="492804" cy="540166"/>
          </a:xfrm>
        </p:grpSpPr>
        <p:sp>
          <p:nvSpPr>
            <p:cNvPr id="152" name="Google Shape;152;p41"/>
            <p:cNvSpPr/>
            <p:nvPr/>
          </p:nvSpPr>
          <p:spPr>
            <a:xfrm>
              <a:off x="4806900" y="3726938"/>
              <a:ext cx="288300" cy="4176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41"/>
            <p:cNvSpPr/>
            <p:nvPr/>
          </p:nvSpPr>
          <p:spPr>
            <a:xfrm rot="-3063482">
              <a:off x="4767512" y="3616962"/>
              <a:ext cx="142713" cy="231031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1"/>
            <p:cNvSpPr/>
            <p:nvPr/>
          </p:nvSpPr>
          <p:spPr>
            <a:xfrm rot="3109755">
              <a:off x="4990738" y="3617041"/>
              <a:ext cx="142717" cy="230942"/>
            </a:xfrm>
            <a:prstGeom prst="rect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" name="Google Shape;155;p41"/>
          <p:cNvSpPr/>
          <p:nvPr/>
        </p:nvSpPr>
        <p:spPr>
          <a:xfrm>
            <a:off x="4984938" y="1219775"/>
            <a:ext cx="948000" cy="526800"/>
          </a:xfrm>
          <a:prstGeom prst="wedgeRoundRectCallout">
            <a:avLst>
              <a:gd name="adj1" fmla="val 77700"/>
              <a:gd name="adj2" fmla="val -21721"/>
              <a:gd name="adj3" fmla="val 0"/>
            </a:avLst>
          </a:prstGeom>
          <a:solidFill>
            <a:srgbClr val="D5A6BD"/>
          </a:solidFill>
          <a:ln w="2857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8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275" y="339825"/>
            <a:ext cx="3675474" cy="26547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pic>
        <p:nvPicPr>
          <p:cNvPr id="157" name="Google Shape;15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7683" y="2323865"/>
            <a:ext cx="3675474" cy="26611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158" name="Google Shape;158;p41"/>
          <p:cNvSpPr txBox="1">
            <a:spLocks noGrp="1"/>
          </p:cNvSpPr>
          <p:nvPr>
            <p:ph type="body" idx="1"/>
          </p:nvPr>
        </p:nvSpPr>
        <p:spPr>
          <a:xfrm>
            <a:off x="514291" y="4981726"/>
            <a:ext cx="4628481" cy="1576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What happens when you click that green run button?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sz="1600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sz="2000" dirty="0"/>
              <a:t>Programs can read in programs and then spit out equivalent programs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771</Words>
  <Application>Microsoft Macintosh PowerPoint</Application>
  <PresentationFormat>On-screen Show (4:3)</PresentationFormat>
  <Paragraphs>203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Noto Sans Symbols</vt:lpstr>
      <vt:lpstr>Roboto Mono</vt:lpstr>
      <vt:lpstr>Arial</vt:lpstr>
      <vt:lpstr>Arial Narrow</vt:lpstr>
      <vt:lpstr>Calibri</vt:lpstr>
      <vt:lpstr>Montserrat</vt:lpstr>
      <vt:lpstr>Times New Roman</vt:lpstr>
      <vt:lpstr>UWTheme-333-Sp18</vt:lpstr>
      <vt:lpstr>Course Wrap-up &amp; TA-led Activities</vt:lpstr>
      <vt:lpstr>Lecture Outline</vt:lpstr>
      <vt:lpstr>Remember this?</vt:lpstr>
      <vt:lpstr>Metacognitive Skills Victory Lap!</vt:lpstr>
      <vt:lpstr>Nand2Tetris Projects</vt:lpstr>
      <vt:lpstr>PowerPoint Presentation</vt:lpstr>
      <vt:lpstr>PowerPoint Presentation</vt:lpstr>
      <vt:lpstr>PowerPoint Presentation</vt:lpstr>
      <vt:lpstr>PowerPoint Presentation</vt:lpstr>
      <vt:lpstr>Roadmap</vt:lpstr>
      <vt:lpstr>SOFTWARE</vt:lpstr>
      <vt:lpstr>Takeaways: Why Build a Computer?</vt:lpstr>
      <vt:lpstr>Lecture Outline</vt:lpstr>
      <vt:lpstr>CSE 390B Course Staff Panel</vt:lpstr>
      <vt:lpstr>Lecture Outline</vt:lpstr>
      <vt:lpstr>Jeopardy Game</vt:lpstr>
      <vt:lpstr>Post-Lecture 20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Wrap-up</dc:title>
  <dc:creator>Aaron Johnston</dc:creator>
  <cp:lastModifiedBy>Eric Fan</cp:lastModifiedBy>
  <cp:revision>69</cp:revision>
  <dcterms:created xsi:type="dcterms:W3CDTF">2018-03-28T08:00:24Z</dcterms:created>
  <dcterms:modified xsi:type="dcterms:W3CDTF">2022-12-08T21:00:01Z</dcterms:modified>
</cp:coreProperties>
</file>